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617" r:id="rId3"/>
    <p:sldId id="777" r:id="rId4"/>
    <p:sldId id="780" r:id="rId5"/>
    <p:sldId id="781" r:id="rId6"/>
    <p:sldId id="782" r:id="rId7"/>
    <p:sldId id="783" r:id="rId8"/>
    <p:sldId id="784" r:id="rId9"/>
    <p:sldId id="785" r:id="rId10"/>
    <p:sldId id="787" r:id="rId11"/>
    <p:sldId id="786" r:id="rId12"/>
    <p:sldId id="788" r:id="rId13"/>
    <p:sldId id="789" r:id="rId14"/>
    <p:sldId id="790" r:id="rId15"/>
    <p:sldId id="791" r:id="rId16"/>
    <p:sldId id="792" r:id="rId17"/>
    <p:sldId id="793" r:id="rId18"/>
    <p:sldId id="794" r:id="rId19"/>
    <p:sldId id="795" r:id="rId20"/>
    <p:sldId id="796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48" autoAdjust="0"/>
    <p:restoredTop sz="94660"/>
  </p:normalViewPr>
  <p:slideViewPr>
    <p:cSldViewPr snapToGrid="0">
      <p:cViewPr varScale="1">
        <p:scale>
          <a:sx n="80" d="100"/>
          <a:sy n="80" d="100"/>
        </p:scale>
        <p:origin x="47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VWO 5.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r="63092" b="89434"/>
          <a:stretch/>
        </p:blipFill>
        <p:spPr>
          <a:xfrm>
            <a:off x="0" y="-11112"/>
            <a:ext cx="4499811" cy="67285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r="52039" b="89245"/>
          <a:stretch/>
        </p:blipFill>
        <p:spPr>
          <a:xfrm>
            <a:off x="0" y="-11113"/>
            <a:ext cx="5847347" cy="68488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r="37434" b="89245"/>
          <a:stretch/>
        </p:blipFill>
        <p:spPr>
          <a:xfrm>
            <a:off x="0" y="-11113"/>
            <a:ext cx="7628021" cy="68488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r="20954" b="89623"/>
          <a:stretch/>
        </p:blipFill>
        <p:spPr>
          <a:xfrm>
            <a:off x="0" y="-11112"/>
            <a:ext cx="9637295" cy="66081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91135"/>
          <a:stretch/>
        </p:blipFill>
        <p:spPr>
          <a:xfrm>
            <a:off x="0" y="-11112"/>
            <a:ext cx="12192000" cy="564566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83766"/>
          <a:stretch/>
        </p:blipFill>
        <p:spPr>
          <a:xfrm>
            <a:off x="0" y="-11113"/>
            <a:ext cx="12192000" cy="1033797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r="67632" b="78476"/>
          <a:stretch/>
        </p:blipFill>
        <p:spPr>
          <a:xfrm>
            <a:off x="0" y="-11113"/>
            <a:ext cx="3946358" cy="1370681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r="37730" b="78665"/>
          <a:stretch/>
        </p:blipFill>
        <p:spPr>
          <a:xfrm>
            <a:off x="0" y="-11112"/>
            <a:ext cx="7591926" cy="1358650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r="19276" b="78287"/>
          <a:stretch/>
        </p:blipFill>
        <p:spPr>
          <a:xfrm>
            <a:off x="0" y="-11113"/>
            <a:ext cx="9841832" cy="1382713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b="78665"/>
          <a:stretch/>
        </p:blipFill>
        <p:spPr>
          <a:xfrm>
            <a:off x="0" y="-11112"/>
            <a:ext cx="12192000" cy="1358650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r="76020" b="71864"/>
          <a:stretch/>
        </p:blipFill>
        <p:spPr>
          <a:xfrm>
            <a:off x="0" y="-11113"/>
            <a:ext cx="2923674" cy="1791787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2"/>
          <a:srcRect r="60526" b="70541"/>
          <a:stretch/>
        </p:blipFill>
        <p:spPr>
          <a:xfrm>
            <a:off x="0" y="-11112"/>
            <a:ext cx="4812632" cy="1876008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 rotWithShape="1">
          <a:blip r:embed="rId2"/>
          <a:srcRect r="44441" b="71864"/>
          <a:stretch/>
        </p:blipFill>
        <p:spPr>
          <a:xfrm>
            <a:off x="0" y="-11113"/>
            <a:ext cx="6773779" cy="1791787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 rotWithShape="1">
          <a:blip r:embed="rId2"/>
          <a:srcRect b="70541"/>
          <a:stretch/>
        </p:blipFill>
        <p:spPr>
          <a:xfrm>
            <a:off x="0" y="-11112"/>
            <a:ext cx="12192000" cy="1876008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 rotWithShape="1">
          <a:blip r:embed="rId2"/>
          <a:srcRect b="60339"/>
          <a:stretch/>
        </p:blipFill>
        <p:spPr>
          <a:xfrm>
            <a:off x="0" y="-11113"/>
            <a:ext cx="12192000" cy="2525713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2"/>
          <a:srcRect b="35022"/>
          <a:stretch/>
        </p:blipFill>
        <p:spPr>
          <a:xfrm>
            <a:off x="0" y="-11113"/>
            <a:ext cx="12192000" cy="413794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 rotWithShape="1">
          <a:blip r:embed="rId2"/>
          <a:srcRect r="63487" b="25953"/>
          <a:stretch/>
        </p:blipFill>
        <p:spPr>
          <a:xfrm>
            <a:off x="0" y="-11112"/>
            <a:ext cx="4451684" cy="4715460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 rotWithShape="1">
          <a:blip r:embed="rId2"/>
          <a:srcRect r="51744" b="25009"/>
          <a:stretch/>
        </p:blipFill>
        <p:spPr>
          <a:xfrm>
            <a:off x="0" y="-11112"/>
            <a:ext cx="5883442" cy="4775618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 rotWithShape="1">
          <a:blip r:embed="rId2"/>
          <a:srcRect l="-37500" t="-24939" r="37500" b="24939"/>
          <a:stretch/>
        </p:blipFill>
        <p:spPr>
          <a:xfrm>
            <a:off x="-4572000" y="-1599281"/>
            <a:ext cx="12192000" cy="6368249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 rotWithShape="1">
          <a:blip r:embed="rId2"/>
          <a:srcRect r="22637" b="24098"/>
          <a:stretch/>
        </p:blipFill>
        <p:spPr>
          <a:xfrm>
            <a:off x="0" y="-11112"/>
            <a:ext cx="9432099" cy="4833634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2"/>
          <a:srcRect b="24688"/>
          <a:stretch/>
        </p:blipFill>
        <p:spPr>
          <a:xfrm>
            <a:off x="0" y="-11113"/>
            <a:ext cx="12192000" cy="4796055"/>
          </a:xfrm>
          <a:prstGeom prst="rect">
            <a:avLst/>
          </a:prstGeom>
        </p:spPr>
      </p:pic>
      <p:pic>
        <p:nvPicPr>
          <p:cNvPr id="25" name="Afbeelding 24"/>
          <p:cNvPicPr>
            <a:picLocks noChangeAspect="1"/>
          </p:cNvPicPr>
          <p:nvPr/>
        </p:nvPicPr>
        <p:blipFill rotWithShape="1">
          <a:blip r:embed="rId2"/>
          <a:srcRect b="18787"/>
          <a:stretch/>
        </p:blipFill>
        <p:spPr>
          <a:xfrm>
            <a:off x="0" y="-11112"/>
            <a:ext cx="12192000" cy="5171836"/>
          </a:xfrm>
          <a:prstGeom prst="rect">
            <a:avLst/>
          </a:prstGeom>
        </p:spPr>
      </p:pic>
      <p:pic>
        <p:nvPicPr>
          <p:cNvPr id="26" name="Afbeelding 25"/>
          <p:cNvPicPr>
            <a:picLocks noChangeAspect="1"/>
          </p:cNvPicPr>
          <p:nvPr/>
        </p:nvPicPr>
        <p:blipFill rotWithShape="1">
          <a:blip r:embed="rId2"/>
          <a:srcRect r="76883" b="2658"/>
          <a:stretch/>
        </p:blipFill>
        <p:spPr>
          <a:xfrm>
            <a:off x="0" y="-11113"/>
            <a:ext cx="2818356" cy="6198971"/>
          </a:xfrm>
          <a:prstGeom prst="rect">
            <a:avLst/>
          </a:prstGeom>
        </p:spPr>
      </p:pic>
      <p:pic>
        <p:nvPicPr>
          <p:cNvPr id="27" name="Afbeelding 26"/>
          <p:cNvPicPr>
            <a:picLocks noChangeAspect="1"/>
          </p:cNvPicPr>
          <p:nvPr/>
        </p:nvPicPr>
        <p:blipFill rotWithShape="1">
          <a:blip r:embed="rId2"/>
          <a:srcRect r="60548" b="2855"/>
          <a:stretch/>
        </p:blipFill>
        <p:spPr>
          <a:xfrm>
            <a:off x="0" y="-11113"/>
            <a:ext cx="4809995" cy="6186445"/>
          </a:xfrm>
          <a:prstGeom prst="rect">
            <a:avLst/>
          </a:prstGeom>
        </p:spPr>
      </p:pic>
      <p:pic>
        <p:nvPicPr>
          <p:cNvPr id="28" name="Afbeelding 27"/>
          <p:cNvPicPr>
            <a:picLocks noChangeAspect="1"/>
          </p:cNvPicPr>
          <p:nvPr/>
        </p:nvPicPr>
        <p:blipFill rotWithShape="1">
          <a:blip r:embed="rId2"/>
          <a:srcRect r="45240" b="4232"/>
          <a:stretch/>
        </p:blipFill>
        <p:spPr>
          <a:xfrm>
            <a:off x="0" y="-11112"/>
            <a:ext cx="6676373" cy="6098762"/>
          </a:xfrm>
          <a:prstGeom prst="rect">
            <a:avLst/>
          </a:prstGeom>
        </p:spPr>
      </p:pic>
      <p:pic>
        <p:nvPicPr>
          <p:cNvPr id="29" name="Afbeelding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1113"/>
            <a:ext cx="12192000" cy="6368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377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Meneer me SO ging drama, Hoe behaal ik al me punten op de toets?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48557"/>
            <a:ext cx="8596668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Belangrijke relaties om te benoemen (ontbreken ze dan kost het je punten!)</a:t>
            </a:r>
          </a:p>
          <a:p>
            <a:r>
              <a:rPr lang="nl-NL" sz="2500" dirty="0" smtClean="0"/>
              <a:t>Verandering vraag </a:t>
            </a:r>
            <a:r>
              <a:rPr lang="nl-NL" sz="2500" dirty="0" smtClean="0">
                <a:sym typeface="Wingdings" panose="05000000000000000000" pitchFamily="2" charset="2"/>
              </a:rPr>
              <a:t> verandering productie  verandering inkomen  verandering consumptie  verandering vraag.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Benoem je één van deze niet, kan je nooit de volledige punten krijgen.</a:t>
            </a:r>
          </a:p>
          <a:p>
            <a:endParaRPr lang="nl-NL" sz="25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001916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inverdieneffect en uitverdieneffect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Overheid geeft meer uit </a:t>
            </a:r>
            <a:r>
              <a:rPr lang="nl-NL" sz="2500" dirty="0" smtClean="0">
                <a:sym typeface="Wingdings" panose="05000000000000000000" pitchFamily="2" charset="2"/>
              </a:rPr>
              <a:t> hogere vraag  hogere productie  hoger inkomen  meer belastinginkomsten (gedeelte verdienen we terug/inverdieneffect)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Overheid verhoogt de belasting  lager inkomen  lagere consumptie  lagere vraag  lagere productie  minder inkomen  minder belastinginkomsten (gedeelte van de besparingen lijdt tot verlies belasting / uitverdieneffect)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916375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Timing is </a:t>
            </a:r>
            <a:r>
              <a:rPr lang="nl-NL" dirty="0" err="1" smtClean="0"/>
              <a:t>everything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 smtClean="0"/>
              <a:t>Wat maakt beleid voeren lastig?</a:t>
            </a:r>
          </a:p>
          <a:p>
            <a:r>
              <a:rPr lang="nl-NL" sz="2400" dirty="0" smtClean="0"/>
              <a:t>In hoog conjunctuur wil je de economie afremmen.</a:t>
            </a:r>
          </a:p>
          <a:p>
            <a:r>
              <a:rPr lang="nl-NL" sz="2400" dirty="0" smtClean="0"/>
              <a:t>In laag conjunctuur wil je de economie stimuleren.</a:t>
            </a:r>
          </a:p>
          <a:p>
            <a:r>
              <a:rPr lang="nl-NL" sz="2400" dirty="0" smtClean="0"/>
              <a:t>Deze besluiten kosten tijd voordat ze uitgevoerd kunnen worden.</a:t>
            </a:r>
          </a:p>
          <a:p>
            <a:r>
              <a:rPr lang="nl-NL" sz="2400" dirty="0" smtClean="0"/>
              <a:t>Zou dus kunnen: we besluiten om te gaan bezuinigen, dit mag vervolgens na bepaalde periode, dan is bezuinigen opeens niet meer gewenst.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876706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Maak opgave 4.9, 4.10 en 4.11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2900" y="2024931"/>
            <a:ext cx="4926932" cy="474884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Over 10 minuten spreken we het na. </a:t>
            </a:r>
          </a:p>
          <a:p>
            <a:r>
              <a:rPr lang="nl-NL" sz="2500" dirty="0" smtClean="0"/>
              <a:t>Vandaag t/m 4.14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74571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7728"/>
          <a:stretch/>
        </p:blipFill>
        <p:spPr>
          <a:xfrm>
            <a:off x="0" y="31750"/>
            <a:ext cx="12192000" cy="81046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4975"/>
          <a:stretch/>
        </p:blipFill>
        <p:spPr>
          <a:xfrm>
            <a:off x="0" y="31750"/>
            <a:ext cx="12192000" cy="165267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2384"/>
          <a:stretch/>
        </p:blipFill>
        <p:spPr>
          <a:xfrm>
            <a:off x="0" y="31750"/>
            <a:ext cx="12192000" cy="3144587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31433"/>
          <a:stretch/>
        </p:blipFill>
        <p:spPr>
          <a:xfrm>
            <a:off x="0" y="31750"/>
            <a:ext cx="12192000" cy="452821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750"/>
            <a:ext cx="12192000" cy="66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850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overheid grijpt in.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43790"/>
            <a:ext cx="8596668" cy="4621636"/>
          </a:xfrm>
        </p:spPr>
        <p:txBody>
          <a:bodyPr>
            <a:noAutofit/>
          </a:bodyPr>
          <a:lstStyle/>
          <a:p>
            <a:r>
              <a:rPr lang="nl-NL" sz="2500" dirty="0" smtClean="0"/>
              <a:t>De overheid kan op 2 manieren ingrijpen.</a:t>
            </a:r>
          </a:p>
          <a:p>
            <a:r>
              <a:rPr lang="nl-NL" sz="2500" dirty="0" smtClean="0"/>
              <a:t>Of automatische zonder dat ze zelf actief iets moet veranderen.</a:t>
            </a:r>
          </a:p>
          <a:p>
            <a:r>
              <a:rPr lang="nl-NL" sz="2500" dirty="0" smtClean="0"/>
              <a:t>Sociale uitkeringen (hogere werkloosheid wordt gecompenseerd door hogere sociale uitkeringen)</a:t>
            </a:r>
          </a:p>
          <a:p>
            <a:r>
              <a:rPr lang="nl-NL" sz="2500" dirty="0" smtClean="0"/>
              <a:t>Progressieve belasting (laag conjunctuur relatief weinig belasting dus hogere bestedingen, hoog conjunctuur, relatief veel belasting, iets lagere bestedingen)</a:t>
            </a:r>
          </a:p>
          <a:p>
            <a:r>
              <a:rPr lang="nl-NL" sz="2500" dirty="0" smtClean="0"/>
              <a:t>Dit noemen we </a:t>
            </a:r>
            <a:r>
              <a:rPr lang="nl-NL" sz="2500" b="1" dirty="0" smtClean="0"/>
              <a:t>automatische stabilisatoren.</a:t>
            </a:r>
          </a:p>
          <a:p>
            <a:r>
              <a:rPr lang="nl-NL" sz="2500" dirty="0" smtClean="0"/>
              <a:t>Of actief door meer of minder uit te gaan geven. Dus het aanpassen van de overheidsbestedingen.</a:t>
            </a:r>
          </a:p>
        </p:txBody>
      </p:sp>
    </p:spTree>
    <p:extLst>
      <p:ext uri="{BB962C8B-B14F-4D97-AF65-F5344CB8AC3E}">
        <p14:creationId xmlns:p14="http://schemas.microsoft.com/office/powerpoint/2010/main" val="45180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Waarom werkt dit automatisch?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92505" y="1155033"/>
            <a:ext cx="9081497" cy="4886330"/>
          </a:xfrm>
        </p:spPr>
        <p:txBody>
          <a:bodyPr>
            <a:noAutofit/>
          </a:bodyPr>
          <a:lstStyle/>
          <a:p>
            <a:r>
              <a:rPr lang="nl-NL" sz="2400" dirty="0" smtClean="0"/>
              <a:t>Als het goed gaat </a:t>
            </a:r>
            <a:r>
              <a:rPr lang="nl-NL" sz="2400" dirty="0" smtClean="0">
                <a:sym typeface="Wingdings" panose="05000000000000000000" pitchFamily="2" charset="2"/>
              </a:rPr>
              <a:t> hoog conjunctuur, </a:t>
            </a:r>
          </a:p>
          <a:p>
            <a:r>
              <a:rPr lang="nl-NL" sz="2400" dirty="0" smtClean="0">
                <a:sym typeface="Wingdings" panose="05000000000000000000" pitchFamily="2" charset="2"/>
              </a:rPr>
              <a:t>door progressieve belasting betalen we relatief meer belasting  relatief minder consumptie  demping conjunctuur</a:t>
            </a:r>
          </a:p>
          <a:p>
            <a:r>
              <a:rPr lang="nl-NL" sz="2400" dirty="0" smtClean="0">
                <a:sym typeface="Wingdings" panose="05000000000000000000" pitchFamily="2" charset="2"/>
              </a:rPr>
              <a:t>Maar ook gaat het slecht  laag conjunctuur,</a:t>
            </a:r>
          </a:p>
          <a:p>
            <a:r>
              <a:rPr lang="nl-NL" sz="2400" dirty="0" smtClean="0">
                <a:sym typeface="Wingdings" panose="05000000000000000000" pitchFamily="2" charset="2"/>
              </a:rPr>
              <a:t>Door progressieve belasting betalen we relatief weinig belasting  relatief meer consumptie  demping conjunctuur.</a:t>
            </a:r>
          </a:p>
          <a:p>
            <a:r>
              <a:rPr lang="nl-NL" sz="2400" dirty="0" smtClean="0">
                <a:sym typeface="Wingdings" panose="05000000000000000000" pitchFamily="2" charset="2"/>
              </a:rPr>
              <a:t>Of sociale uitkeringen</a:t>
            </a:r>
          </a:p>
          <a:p>
            <a:r>
              <a:rPr lang="nl-NL" sz="2400" dirty="0" smtClean="0">
                <a:sym typeface="Wingdings" panose="05000000000000000000" pitchFamily="2" charset="2"/>
              </a:rPr>
              <a:t>Hoog conjunctuur  lage uitkeringen  minder inkomen beschikbaar  dempt conjunctuur</a:t>
            </a:r>
          </a:p>
          <a:p>
            <a:r>
              <a:rPr lang="nl-NL" sz="2400" dirty="0" smtClean="0">
                <a:sym typeface="Wingdings" panose="05000000000000000000" pitchFamily="2" charset="2"/>
              </a:rPr>
              <a:t>Laag conjunctuur  hoge uitkeringen  meer inkomen beschikbaar  dempt conjunctuur.</a:t>
            </a:r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91633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Maak opgave 4.12 t/m 4.14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2900" y="2024931"/>
            <a:ext cx="4926932" cy="474884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Over 10 minuten spreken we het na. </a:t>
            </a:r>
          </a:p>
          <a:p>
            <a:r>
              <a:rPr lang="nl-NL" sz="2500" dirty="0" smtClean="0"/>
              <a:t>Vandaag t/m 4.14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19985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8876"/>
          <a:stretch/>
        </p:blipFill>
        <p:spPr>
          <a:xfrm>
            <a:off x="0" y="0"/>
            <a:ext cx="10359189" cy="144379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6872"/>
          <a:stretch/>
        </p:blipFill>
        <p:spPr>
          <a:xfrm>
            <a:off x="0" y="0"/>
            <a:ext cx="10359189" cy="294773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1239"/>
          <a:stretch/>
        </p:blipFill>
        <p:spPr>
          <a:xfrm>
            <a:off x="0" y="0"/>
            <a:ext cx="10359189" cy="333274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6903"/>
          <a:stretch/>
        </p:blipFill>
        <p:spPr>
          <a:xfrm>
            <a:off x="0" y="-1"/>
            <a:ext cx="10359189" cy="360947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42438"/>
          <a:stretch/>
        </p:blipFill>
        <p:spPr>
          <a:xfrm>
            <a:off x="0" y="-1"/>
            <a:ext cx="10359189" cy="3934327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37333"/>
          <a:stretch/>
        </p:blipFill>
        <p:spPr>
          <a:xfrm>
            <a:off x="0" y="-1"/>
            <a:ext cx="10359189" cy="4283243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32404"/>
          <a:stretch/>
        </p:blipFill>
        <p:spPr>
          <a:xfrm>
            <a:off x="0" y="-1"/>
            <a:ext cx="10359189" cy="4620127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28708"/>
          <a:stretch/>
        </p:blipFill>
        <p:spPr>
          <a:xfrm>
            <a:off x="0" y="0"/>
            <a:ext cx="10359189" cy="4872790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0359189" cy="6834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120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Aankomende les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8916" y="2198689"/>
            <a:ext cx="9468852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Les 1: SO, start H4 (t/m 4.5)</a:t>
            </a:r>
            <a:br>
              <a:rPr lang="nl-NL" sz="2500" dirty="0" smtClean="0"/>
            </a:br>
            <a:r>
              <a:rPr lang="nl-NL" sz="2500" dirty="0" smtClean="0"/>
              <a:t>les 2: 4.6 t/m 4.14 (anti cyclisch conjunctuurbeleid).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20602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5356"/>
          <a:stretch/>
        </p:blipFill>
        <p:spPr>
          <a:xfrm>
            <a:off x="0" y="0"/>
            <a:ext cx="12192000" cy="116706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8934"/>
          <a:stretch/>
        </p:blipFill>
        <p:spPr>
          <a:xfrm>
            <a:off x="0" y="0"/>
            <a:ext cx="12192000" cy="241834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735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700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SO H4: 20 minuten de tijd. 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2900" y="2024931"/>
            <a:ext cx="4926932" cy="474884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Jullie hebben exact 20 minuten voor het SO.</a:t>
            </a:r>
          </a:p>
          <a:p>
            <a:r>
              <a:rPr lang="nl-NL" sz="2500" dirty="0" smtClean="0"/>
              <a:t>succes</a:t>
            </a:r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Ovaal 19"/>
          <p:cNvSpPr/>
          <p:nvPr/>
        </p:nvSpPr>
        <p:spPr>
          <a:xfrm>
            <a:off x="5767190" y="197527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16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Ovaal 20"/>
          <p:cNvSpPr/>
          <p:nvPr/>
        </p:nvSpPr>
        <p:spPr>
          <a:xfrm>
            <a:off x="5767190" y="20081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17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Ovaal 21"/>
          <p:cNvSpPr/>
          <p:nvPr/>
        </p:nvSpPr>
        <p:spPr>
          <a:xfrm>
            <a:off x="5767188" y="19847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18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3" name="Ovaal 22"/>
          <p:cNvSpPr/>
          <p:nvPr/>
        </p:nvSpPr>
        <p:spPr>
          <a:xfrm>
            <a:off x="5767188" y="20081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19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4" name="Ovaal 23"/>
          <p:cNvSpPr/>
          <p:nvPr/>
        </p:nvSpPr>
        <p:spPr>
          <a:xfrm>
            <a:off x="5767186" y="20081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20.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56406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85000"/>
                            </p:stCondLst>
                            <p:childTnLst>
                              <p:par>
                                <p:cTn id="6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44000"/>
                            </p:stCondLst>
                            <p:childTnLst>
                              <p:par>
                                <p:cTn id="6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3000"/>
                            </p:stCondLst>
                            <p:childTnLst>
                              <p:par>
                                <p:cTn id="7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62000"/>
                            </p:stCondLst>
                            <p:childTnLst>
                              <p:par>
                                <p:cTn id="7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121000"/>
                            </p:stCondLst>
                            <p:childTnLst>
                              <p:par>
                                <p:cTn id="8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3" dur="59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Restant van de les, start H4 opgave 4.1 t/m 4.5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2900" y="2024931"/>
            <a:ext cx="4926932" cy="474884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Over 15 minuten spreken we de opgaves na.</a:t>
            </a:r>
          </a:p>
          <a:p>
            <a:r>
              <a:rPr lang="nl-NL" sz="2500" dirty="0" smtClean="0"/>
              <a:t>Daarna zit de les erop.</a:t>
            </a:r>
          </a:p>
          <a:p>
            <a:r>
              <a:rPr lang="nl-NL" sz="2500" dirty="0" smtClean="0"/>
              <a:t>Let op, vrijdag veel stof, vooruit werken kan geen kwaad.</a:t>
            </a:r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05180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1055"/>
          <a:stretch/>
        </p:blipFill>
        <p:spPr>
          <a:xfrm>
            <a:off x="0" y="0"/>
            <a:ext cx="8566484" cy="61361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5796"/>
          <a:stretch/>
        </p:blipFill>
        <p:spPr>
          <a:xfrm>
            <a:off x="0" y="0"/>
            <a:ext cx="8566484" cy="166035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8430"/>
          <a:stretch/>
        </p:blipFill>
        <p:spPr>
          <a:xfrm>
            <a:off x="0" y="0"/>
            <a:ext cx="8566484" cy="216568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60186"/>
          <a:stretch/>
        </p:blipFill>
        <p:spPr>
          <a:xfrm>
            <a:off x="0" y="0"/>
            <a:ext cx="8566484" cy="273116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51592"/>
          <a:stretch/>
        </p:blipFill>
        <p:spPr>
          <a:xfrm>
            <a:off x="0" y="0"/>
            <a:ext cx="8566484" cy="3320716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34755"/>
          <a:stretch/>
        </p:blipFill>
        <p:spPr>
          <a:xfrm>
            <a:off x="0" y="0"/>
            <a:ext cx="8566484" cy="4475747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24056"/>
          <a:stretch/>
        </p:blipFill>
        <p:spPr>
          <a:xfrm>
            <a:off x="0" y="0"/>
            <a:ext cx="8566484" cy="5209674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17216"/>
          <a:stretch/>
        </p:blipFill>
        <p:spPr>
          <a:xfrm>
            <a:off x="0" y="0"/>
            <a:ext cx="8566484" cy="5678905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l="-421" t="-1052" r="421" b="8797"/>
          <a:stretch/>
        </p:blipFill>
        <p:spPr>
          <a:xfrm>
            <a:off x="0" y="-1"/>
            <a:ext cx="8566484" cy="6328611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566484" cy="6859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6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2: het anti cyclisch conjunctuurbeleid.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Opgaves 4.6 t/m 4.14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8632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Conjunctuur: de nadelen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sz="2500" dirty="0" smtClean="0"/>
              <a:t>Laag conjunctuur:</a:t>
            </a:r>
          </a:p>
          <a:p>
            <a:r>
              <a:rPr lang="nl-NL" sz="2500" dirty="0" smtClean="0"/>
              <a:t>Hoge werkloosheid </a:t>
            </a:r>
            <a:r>
              <a:rPr lang="nl-NL" sz="2500" dirty="0" smtClean="0">
                <a:sym typeface="Wingdings" panose="05000000000000000000" pitchFamily="2" charset="2"/>
              </a:rPr>
              <a:t> veel uitkeringen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Lage werkgelegenheid en consumptie  lage belastingen.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Creëert overheidstekort aangezien de inkomsten &lt; uitgaven.</a:t>
            </a:r>
            <a:endParaRPr lang="nl-NL" sz="2500" dirty="0">
              <a:sym typeface="Wingdings" panose="05000000000000000000" pitchFamily="2" charset="2"/>
            </a:endParaRPr>
          </a:p>
          <a:p>
            <a:r>
              <a:rPr lang="nl-NL" sz="2500" dirty="0" smtClean="0"/>
              <a:t>Hoog conjunctuur:</a:t>
            </a:r>
          </a:p>
          <a:p>
            <a:r>
              <a:rPr lang="nl-NL" sz="2500" dirty="0" smtClean="0"/>
              <a:t>Hoge inflatie </a:t>
            </a:r>
            <a:r>
              <a:rPr lang="nl-NL" sz="2500" dirty="0" smtClean="0">
                <a:sym typeface="Wingdings" panose="05000000000000000000" pitchFamily="2" charset="2"/>
              </a:rPr>
              <a:t> afname internationale concurrentiepositie.</a:t>
            </a:r>
          </a:p>
          <a:p>
            <a:endParaRPr lang="nl-NL" sz="2500" dirty="0">
              <a:sym typeface="Wingdings" panose="05000000000000000000" pitchFamily="2" charset="2"/>
            </a:endParaRPr>
          </a:p>
          <a:p>
            <a:r>
              <a:rPr lang="nl-NL" sz="2500" dirty="0" smtClean="0">
                <a:sym typeface="Wingdings" panose="05000000000000000000" pitchFamily="2" charset="2"/>
              </a:rPr>
              <a:t>Een beleid voeren dat bij laag conjunctuur de economie stimuleert, en bij hoog conjunctuur de economie afremt noemen we </a:t>
            </a:r>
            <a:r>
              <a:rPr lang="nl-NL" sz="2500" b="1" dirty="0" smtClean="0">
                <a:sym typeface="Wingdings" panose="05000000000000000000" pitchFamily="2" charset="2"/>
              </a:rPr>
              <a:t>anticyclisch conjunctuurbeleid. </a:t>
            </a:r>
            <a:endParaRPr lang="nl-NL" sz="2500" b="1" dirty="0" smtClean="0"/>
          </a:p>
        </p:txBody>
      </p:sp>
    </p:spTree>
    <p:extLst>
      <p:ext uri="{BB962C8B-B14F-4D97-AF65-F5344CB8AC3E}">
        <p14:creationId xmlns:p14="http://schemas.microsoft.com/office/powerpoint/2010/main" val="2108882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Maar ik weet niet hoe!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Laag conjunctuur </a:t>
            </a:r>
            <a:r>
              <a:rPr lang="nl-NL" sz="2500" dirty="0" smtClean="0">
                <a:sym typeface="Wingdings" panose="05000000000000000000" pitchFamily="2" charset="2"/>
              </a:rPr>
              <a:t> economie stimuleren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Hoe?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Belasting verlagen, bestedingen verhogen.</a:t>
            </a:r>
          </a:p>
          <a:p>
            <a:endParaRPr lang="nl-NL" sz="2500" dirty="0">
              <a:sym typeface="Wingdings" panose="05000000000000000000" pitchFamily="2" charset="2"/>
            </a:endParaRPr>
          </a:p>
          <a:p>
            <a:r>
              <a:rPr lang="nl-NL" sz="2500" dirty="0" smtClean="0">
                <a:sym typeface="Wingdings" panose="05000000000000000000" pitchFamily="2" charset="2"/>
              </a:rPr>
              <a:t>Hoog conjunctuur  economie afremmen.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Hoe?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Belasting verhogen, bestedingen verlagen.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505707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Maak opgave 4.6, 4.7 en 4.8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2900" y="2024931"/>
            <a:ext cx="4926932" cy="474884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Over 10 minuten spreken we het na. </a:t>
            </a:r>
          </a:p>
          <a:p>
            <a:r>
              <a:rPr lang="nl-NL" sz="2500" dirty="0" smtClean="0"/>
              <a:t>Vandaag t/m 4.14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12984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3116</TotalTime>
  <Words>660</Words>
  <Application>Microsoft Office PowerPoint</Application>
  <PresentationFormat>Breedbeeld</PresentationFormat>
  <Paragraphs>146</Paragraphs>
  <Slides>20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5" baseType="lpstr">
      <vt:lpstr>Arial</vt:lpstr>
      <vt:lpstr>Trebuchet MS</vt:lpstr>
      <vt:lpstr>Wingdings</vt:lpstr>
      <vt:lpstr>Wingdings 3</vt:lpstr>
      <vt:lpstr>Facet</vt:lpstr>
      <vt:lpstr>Welkom VWO 5.</vt:lpstr>
      <vt:lpstr>Aankomende les </vt:lpstr>
      <vt:lpstr>SO H4: 20 minuten de tijd. </vt:lpstr>
      <vt:lpstr>Restant van de les, start H4 opgave 4.1 t/m 4.5</vt:lpstr>
      <vt:lpstr>PowerPoint-presentatie</vt:lpstr>
      <vt:lpstr>Les 2: het anti cyclisch conjunctuurbeleid. </vt:lpstr>
      <vt:lpstr>Conjunctuur: de nadelen</vt:lpstr>
      <vt:lpstr>Maar ik weet niet hoe!</vt:lpstr>
      <vt:lpstr>Maak opgave 4.6, 4.7 en 4.8</vt:lpstr>
      <vt:lpstr>PowerPoint-presentatie</vt:lpstr>
      <vt:lpstr>Meneer me SO ging drama, Hoe behaal ik al me punten op de toets?</vt:lpstr>
      <vt:lpstr>Het inverdieneffect en uitverdieneffect</vt:lpstr>
      <vt:lpstr>Timing is everything</vt:lpstr>
      <vt:lpstr>Maak opgave 4.9, 4.10 en 4.11</vt:lpstr>
      <vt:lpstr>PowerPoint-presentatie</vt:lpstr>
      <vt:lpstr>De overheid grijpt in.</vt:lpstr>
      <vt:lpstr>Waarom werkt dit automatisch?</vt:lpstr>
      <vt:lpstr>Maak opgave 4.12 t/m 4.14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Bas Jacobs</cp:lastModifiedBy>
  <cp:revision>334</cp:revision>
  <dcterms:created xsi:type="dcterms:W3CDTF">2017-08-27T09:00:36Z</dcterms:created>
  <dcterms:modified xsi:type="dcterms:W3CDTF">2018-06-05T14:48:15Z</dcterms:modified>
</cp:coreProperties>
</file>